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</p:sldIdLst>
  <p:sldSz cy="5143500" cx="9144000"/>
  <p:notesSz cx="6858000" cy="9144000"/>
  <p:embeddedFontLst>
    <p:embeddedFont>
      <p:font typeface="Lat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22" Type="http://schemas.openxmlformats.org/officeDocument/2006/relationships/slide" Target="slides/slide18.xml"/><Relationship Id="rId44" Type="http://schemas.openxmlformats.org/officeDocument/2006/relationships/font" Target="fonts/Lato-bold.fntdata"/><Relationship Id="rId21" Type="http://schemas.openxmlformats.org/officeDocument/2006/relationships/slide" Target="slides/slide17.xml"/><Relationship Id="rId43" Type="http://schemas.openxmlformats.org/officeDocument/2006/relationships/font" Target="fonts/Lato-regular.fntdata"/><Relationship Id="rId24" Type="http://schemas.openxmlformats.org/officeDocument/2006/relationships/slide" Target="slides/slide20.xml"/><Relationship Id="rId46" Type="http://schemas.openxmlformats.org/officeDocument/2006/relationships/font" Target="fonts/Lato-boldItalic.fntdata"/><Relationship Id="rId23" Type="http://schemas.openxmlformats.org/officeDocument/2006/relationships/slide" Target="slides/slide19.xml"/><Relationship Id="rId45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png>
</file>

<file path=ppt/media/image02.jpg>
</file>

<file path=ppt/media/image03.png>
</file>

<file path=ppt/media/image04.jpg>
</file>

<file path=ppt/media/image05.gif>
</file>

<file path=ppt/media/image06.gif>
</file>

<file path=ppt/media/image07.gif>
</file>

<file path=ppt/media/image08.gif>
</file>

<file path=ppt/media/image09.gif>
</file>

<file path=ppt/media/image10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Folio layout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/>
          <p:nvPr>
            <p:ph idx="12" type="sldNum"/>
          </p:nvPr>
        </p:nvSpPr>
        <p:spPr>
          <a:xfrm>
            <a:off x="8266832" y="469750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800"/>
              <a:t>‹#›</a:t>
            </a:fld>
          </a:p>
        </p:txBody>
      </p:sp>
      <p:cxnSp>
        <p:nvCxnSpPr>
          <p:cNvPr id="9" name="Shape 9"/>
          <p:cNvCxnSpPr/>
          <p:nvPr/>
        </p:nvCxnSpPr>
        <p:spPr>
          <a:xfrm>
            <a:off x="442800" y="297127"/>
            <a:ext cx="82860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Folio layout 2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/>
          <p:nvPr>
            <p:ph idx="12" type="sldNum"/>
          </p:nvPr>
        </p:nvSpPr>
        <p:spPr>
          <a:xfrm>
            <a:off x="8266832" y="469750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800"/>
              <a:t>‹#›</a:t>
            </a:fld>
          </a:p>
        </p:txBody>
      </p:sp>
      <p:cxnSp>
        <p:nvCxnSpPr>
          <p:cNvPr id="12" name="Shape 12"/>
          <p:cNvCxnSpPr/>
          <p:nvPr/>
        </p:nvCxnSpPr>
        <p:spPr>
          <a:xfrm>
            <a:off x="442800" y="297127"/>
            <a:ext cx="39033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Folio layout on Orang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B_orange_gradient_02.5.jpg" id="14" name="Shape 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7150" y="-34250"/>
            <a:ext cx="9258297" cy="522329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 txBox="1"/>
          <p:nvPr>
            <p:ph idx="12" type="sldNum"/>
          </p:nvPr>
        </p:nvSpPr>
        <p:spPr>
          <a:xfrm>
            <a:off x="8266832" y="469750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8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Folio layout on blue/green 1">
    <p:bg>
      <p:bgPr>
        <a:solidFill>
          <a:srgbClr val="007F8C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idx="12" type="sldNum"/>
          </p:nvPr>
        </p:nvSpPr>
        <p:spPr>
          <a:xfrm>
            <a:off x="8266832" y="469750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8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Folio layout on blue/green 2">
    <p:bg>
      <p:bgPr>
        <a:solidFill>
          <a:srgbClr val="39C2C9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idx="12" type="sldNum"/>
          </p:nvPr>
        </p:nvSpPr>
        <p:spPr>
          <a:xfrm>
            <a:off x="8266832" y="469750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8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Folio layout on mint">
    <p:bg>
      <p:bgPr>
        <a:solidFill>
          <a:srgbClr val="6AEDC7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idx="12" type="sldNum"/>
          </p:nvPr>
        </p:nvSpPr>
        <p:spPr>
          <a:xfrm>
            <a:off x="8266832" y="469750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8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Full bleed image layou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jpg"/><Relationship Id="rId4" Type="http://schemas.openxmlformats.org/officeDocument/2006/relationships/image" Target="../media/image0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2.jpg"/><Relationship Id="rId4" Type="http://schemas.openxmlformats.org/officeDocument/2006/relationships/image" Target="../media/image0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2.jpg"/><Relationship Id="rId4" Type="http://schemas.openxmlformats.org/officeDocument/2006/relationships/image" Target="../media/image0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06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07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08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09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0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02.jpg"/><Relationship Id="rId4" Type="http://schemas.openxmlformats.org/officeDocument/2006/relationships/image" Target="../media/image0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0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range_gradient_02.jpg" id="27" name="Shape 27"/>
          <p:cNvPicPr preferRelativeResize="0"/>
          <p:nvPr/>
        </p:nvPicPr>
        <p:blipFill rotWithShape="1">
          <a:blip r:embed="rId3">
            <a:alphaModFix/>
          </a:blip>
          <a:srcRect b="2477" l="0" r="704" t="0"/>
          <a:stretch/>
        </p:blipFill>
        <p:spPr>
          <a:xfrm>
            <a:off x="0" y="-11297"/>
            <a:ext cx="9144000" cy="515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Shape 28"/>
          <p:cNvSpPr txBox="1"/>
          <p:nvPr>
            <p:ph idx="4294967295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1000"/>
              <a:t>‹#›</a:t>
            </a:fld>
          </a:p>
        </p:txBody>
      </p:sp>
      <p:sp>
        <p:nvSpPr>
          <p:cNvPr id="29" name="Shape 29"/>
          <p:cNvSpPr txBox="1"/>
          <p:nvPr/>
        </p:nvSpPr>
        <p:spPr>
          <a:xfrm>
            <a:off x="331348" y="2571750"/>
            <a:ext cx="5503799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Introducción a Gevent</a:t>
            </a:r>
          </a:p>
        </p:txBody>
      </p:sp>
      <p:cxnSp>
        <p:nvCxnSpPr>
          <p:cNvPr id="30" name="Shape 30"/>
          <p:cNvCxnSpPr/>
          <p:nvPr/>
        </p:nvCxnSpPr>
        <p:spPr>
          <a:xfrm rot="10800000">
            <a:off x="5985199" y="2566150"/>
            <a:ext cx="27234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" name="Shape 31"/>
          <p:cNvCxnSpPr/>
          <p:nvPr/>
        </p:nvCxnSpPr>
        <p:spPr>
          <a:xfrm rot="10800000">
            <a:off x="442800" y="2566157"/>
            <a:ext cx="5428199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2" name="Shape 32"/>
          <p:cNvSpPr txBox="1"/>
          <p:nvPr/>
        </p:nvSpPr>
        <p:spPr>
          <a:xfrm>
            <a:off x="5894875" y="2647950"/>
            <a:ext cx="28137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Vinicius Feitosa Pacheco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@ViniciusPach</a:t>
            </a:r>
          </a:p>
        </p:txBody>
      </p:sp>
      <p:sp>
        <p:nvSpPr>
          <p:cNvPr id="33" name="Shape 33"/>
          <p:cNvSpPr txBox="1"/>
          <p:nvPr/>
        </p:nvSpPr>
        <p:spPr>
          <a:xfrm>
            <a:off x="354098" y="2124585"/>
            <a:ext cx="28137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27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.11.16</a:t>
            </a:r>
          </a:p>
        </p:txBody>
      </p:sp>
      <p:pic>
        <p:nvPicPr>
          <p:cNvPr descr="Eventbrite_wordmark_white.png" id="34" name="Shape 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0127" y="1385082"/>
            <a:ext cx="2142900" cy="50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00" name="Shape 100"/>
          <p:cNvSpPr txBox="1"/>
          <p:nvPr/>
        </p:nvSpPr>
        <p:spPr>
          <a:xfrm>
            <a:off x="268145" y="1499150"/>
            <a:ext cx="6056700" cy="29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Nativo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Mejora el </a:t>
            </a: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desempeño</a:t>
            </a: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GIL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Controlado por SO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A73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364450" y="460850"/>
            <a:ext cx="57576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import threading </a:t>
            </a:r>
            <a:r>
              <a:rPr lang="en" sz="2400">
                <a:solidFill>
                  <a:srgbClr val="282C35"/>
                </a:solidFill>
                <a:latin typeface="Lato"/>
                <a:ea typeface="Lato"/>
                <a:cs typeface="Lato"/>
                <a:sym typeface="Lato"/>
              </a:rPr>
              <a:t>: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07" name="Shape 107"/>
          <p:cNvSpPr txBox="1"/>
          <p:nvPr/>
        </p:nvSpPr>
        <p:spPr>
          <a:xfrm>
            <a:off x="268145" y="1499150"/>
            <a:ext cx="6056700" cy="29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Nativo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Mejora el desempeño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Gambetea GIL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Alto consumo de memoria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Aún con mucho SO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A73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Shape 108"/>
          <p:cNvSpPr txBox="1"/>
          <p:nvPr/>
        </p:nvSpPr>
        <p:spPr>
          <a:xfrm>
            <a:off x="364450" y="460850"/>
            <a:ext cx="57576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import multiprocessing</a:t>
            </a:r>
            <a:r>
              <a:rPr lang="en" sz="2400">
                <a:solidFill>
                  <a:srgbClr val="282C35"/>
                </a:solidFill>
                <a:latin typeface="Lato"/>
                <a:ea typeface="Lato"/>
                <a:cs typeface="Lato"/>
                <a:sym typeface="Lato"/>
              </a:rPr>
              <a:t>: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14" name="Shape 114"/>
          <p:cNvSpPr txBox="1"/>
          <p:nvPr/>
        </p:nvSpPr>
        <p:spPr>
          <a:xfrm>
            <a:off x="268145" y="1499150"/>
            <a:ext cx="6056700" cy="29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API sencilla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Buena documentación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Green Threads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No es nativo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MonkeyPatch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A73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Shape 115"/>
          <p:cNvSpPr txBox="1"/>
          <p:nvPr/>
        </p:nvSpPr>
        <p:spPr>
          <a:xfrm>
            <a:off x="364450" y="460850"/>
            <a:ext cx="57576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import gevent</a:t>
            </a:r>
            <a:r>
              <a:rPr lang="en" sz="2400">
                <a:solidFill>
                  <a:srgbClr val="282C35"/>
                </a:solidFill>
                <a:latin typeface="Lato"/>
                <a:ea typeface="Lato"/>
                <a:cs typeface="Lato"/>
                <a:sym typeface="Lato"/>
              </a:rPr>
              <a:t>: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21" name="Shape 121"/>
          <p:cNvSpPr/>
          <p:nvPr/>
        </p:nvSpPr>
        <p:spPr>
          <a:xfrm>
            <a:off x="-25425" y="-16950"/>
            <a:ext cx="9211800" cy="5203500"/>
          </a:xfrm>
          <a:prstGeom prst="rect">
            <a:avLst/>
          </a:prstGeom>
          <a:solidFill>
            <a:srgbClr val="282C3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 txBox="1"/>
          <p:nvPr/>
        </p:nvSpPr>
        <p:spPr>
          <a:xfrm>
            <a:off x="3208800" y="2587477"/>
            <a:ext cx="5499900" cy="20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El Gevent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250551" y="1294617"/>
            <a:ext cx="2745000" cy="15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3</a:t>
            </a:r>
          </a:p>
        </p:txBody>
      </p:sp>
      <p:cxnSp>
        <p:nvCxnSpPr>
          <p:cNvPr id="124" name="Shape 124"/>
          <p:cNvCxnSpPr/>
          <p:nvPr/>
        </p:nvCxnSpPr>
        <p:spPr>
          <a:xfrm>
            <a:off x="3280400" y="2566150"/>
            <a:ext cx="5428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30" name="Shape 130"/>
          <p:cNvSpPr txBox="1"/>
          <p:nvPr/>
        </p:nvSpPr>
        <p:spPr>
          <a:xfrm>
            <a:off x="398400" y="868047"/>
            <a:ext cx="8347200" cy="3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¿Qué son Green Threads?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36" name="Shape 136"/>
          <p:cNvSpPr txBox="1"/>
          <p:nvPr/>
        </p:nvSpPr>
        <p:spPr>
          <a:xfrm>
            <a:off x="268145" y="1499150"/>
            <a:ext cx="6056700" cy="29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Libev (Fast event loop)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Greenlet (Green Threads)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A73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364450" y="460850"/>
            <a:ext cx="57576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282C35"/>
                </a:solidFill>
                <a:latin typeface="Lato"/>
                <a:ea typeface="Lato"/>
                <a:cs typeface="Lato"/>
                <a:sym typeface="Lato"/>
              </a:rPr>
              <a:t>Gevent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43" name="Shape 143"/>
          <p:cNvSpPr txBox="1"/>
          <p:nvPr/>
        </p:nvSpPr>
        <p:spPr>
          <a:xfrm>
            <a:off x="398400" y="863096"/>
            <a:ext cx="8347200" cy="34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Vamos a Empezar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/>
        </p:nvSpPr>
        <p:spPr>
          <a:xfrm>
            <a:off x="364450" y="1346750"/>
            <a:ext cx="3837900" cy="14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def foo():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print('Arranca foo')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gevent.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sleep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(0)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print('Cambio de contexto foo')</a:t>
            </a:r>
          </a:p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50" name="Shape 150"/>
          <p:cNvSpPr txBox="1"/>
          <p:nvPr/>
        </p:nvSpPr>
        <p:spPr>
          <a:xfrm>
            <a:off x="364450" y="460850"/>
            <a:ext cx="57576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282C35"/>
                </a:solidFill>
                <a:latin typeface="Consolas"/>
                <a:ea typeface="Consolas"/>
                <a:cs typeface="Consolas"/>
                <a:sym typeface="Consolas"/>
              </a:rPr>
              <a:t>import gevent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4575625" y="1346750"/>
            <a:ext cx="3691200" cy="14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def bar():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print('Pasa a bar')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gevent.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sleep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(0)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print('Cambio implicito bar')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2819950" y="3039600"/>
            <a:ext cx="2631000" cy="14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gevent.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joinall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([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gevent.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spawn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(foo),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gevent.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spawn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(bar),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])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666A7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" name="Shape 153"/>
          <p:cNvSpPr txBox="1"/>
          <p:nvPr/>
        </p:nvSpPr>
        <p:spPr>
          <a:xfrm>
            <a:off x="5956050" y="3334575"/>
            <a:ext cx="2763300" cy="1244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Arranca foo</a:t>
            </a:r>
            <a:br>
              <a:rPr lang="en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Pasa a bar</a:t>
            </a:r>
            <a:br>
              <a:rPr lang="en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ambio de Contexto foo</a:t>
            </a:r>
            <a:br>
              <a:rPr lang="en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Cambio implicito bar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59" name="Shape 159"/>
          <p:cNvSpPr txBox="1"/>
          <p:nvPr/>
        </p:nvSpPr>
        <p:spPr>
          <a:xfrm>
            <a:off x="398400" y="863096"/>
            <a:ext cx="8347200" cy="34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¿Qué ganamos con eso?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yoda2.gif"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1000"/>
              <a:t>‹#›</a:t>
            </a:fld>
          </a:p>
        </p:txBody>
      </p:sp>
      <p:pic>
        <p:nvPicPr>
          <p:cNvPr descr="EB_orange_gradient_02.5.jpg" id="40" name="Shape 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200"/>
            <a:ext cx="9143994" cy="521725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Shape 41"/>
          <p:cNvSpPr txBox="1"/>
          <p:nvPr/>
        </p:nvSpPr>
        <p:spPr>
          <a:xfrm>
            <a:off x="1138725" y="307875"/>
            <a:ext cx="5711400" cy="32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 or do not, there is no try</a:t>
            </a: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pic>
        <p:nvPicPr>
          <p:cNvPr id="42" name="Shape 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571" y="495519"/>
            <a:ext cx="447675" cy="3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Shape 43"/>
          <p:cNvSpPr txBox="1"/>
          <p:nvPr/>
        </p:nvSpPr>
        <p:spPr>
          <a:xfrm>
            <a:off x="1179955" y="3712500"/>
            <a:ext cx="40947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Master Yoda, A long time ago</a:t>
            </a:r>
          </a:p>
          <a:p>
            <a:pPr lvl="0" rtl="0">
              <a:lnSpc>
                <a:spcPct val="11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71" name="Shape 171"/>
          <p:cNvSpPr/>
          <p:nvPr/>
        </p:nvSpPr>
        <p:spPr>
          <a:xfrm>
            <a:off x="-25425" y="-16950"/>
            <a:ext cx="9211800" cy="5203500"/>
          </a:xfrm>
          <a:prstGeom prst="rect">
            <a:avLst/>
          </a:prstGeom>
          <a:solidFill>
            <a:srgbClr val="282C3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/>
        </p:nvSpPr>
        <p:spPr>
          <a:xfrm>
            <a:off x="3208800" y="2587477"/>
            <a:ext cx="5499900" cy="20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Determinismo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250551" y="1294617"/>
            <a:ext cx="2745000" cy="15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4</a:t>
            </a:r>
          </a:p>
        </p:txBody>
      </p:sp>
      <p:cxnSp>
        <p:nvCxnSpPr>
          <p:cNvPr id="174" name="Shape 174"/>
          <p:cNvCxnSpPr/>
          <p:nvPr/>
        </p:nvCxnSpPr>
        <p:spPr>
          <a:xfrm>
            <a:off x="3280400" y="2566150"/>
            <a:ext cx="5428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1000"/>
              <a:t>‹#›</a:t>
            </a:fld>
          </a:p>
        </p:txBody>
      </p:sp>
      <p:pic>
        <p:nvPicPr>
          <p:cNvPr descr="EB_orange_gradient_02.5.jpg"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200"/>
            <a:ext cx="9143994" cy="521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1138725" y="307875"/>
            <a:ext cx="5711400" cy="32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 conocen las entradas del algoritmo; siempre producirá la misma salida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pic>
        <p:nvPicPr>
          <p:cNvPr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571" y="495519"/>
            <a:ext cx="447675" cy="3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Shape 183"/>
          <p:cNvSpPr txBox="1"/>
          <p:nvPr/>
        </p:nvSpPr>
        <p:spPr>
          <a:xfrm>
            <a:off x="1179945" y="3712500"/>
            <a:ext cx="73623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https://es.wikipedia.org/wiki/Algoritmo_determinista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27/11/2016</a:t>
            </a:r>
          </a:p>
          <a:p>
            <a:pPr lvl="0" rtl="0">
              <a:lnSpc>
                <a:spcPct val="11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yoda1 (1).gif"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9"/>
            <a:ext cx="91511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95" name="Shape 195"/>
          <p:cNvSpPr/>
          <p:nvPr/>
        </p:nvSpPr>
        <p:spPr>
          <a:xfrm>
            <a:off x="-25425" y="-16950"/>
            <a:ext cx="9211800" cy="5203500"/>
          </a:xfrm>
          <a:prstGeom prst="rect">
            <a:avLst/>
          </a:prstGeom>
          <a:solidFill>
            <a:srgbClr val="282C3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 txBox="1"/>
          <p:nvPr/>
        </p:nvSpPr>
        <p:spPr>
          <a:xfrm>
            <a:off x="3208800" y="2587477"/>
            <a:ext cx="5499900" cy="20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Greenlet</a:t>
            </a:r>
          </a:p>
        </p:txBody>
      </p:sp>
      <p:sp>
        <p:nvSpPr>
          <p:cNvPr id="197" name="Shape 197"/>
          <p:cNvSpPr txBox="1"/>
          <p:nvPr/>
        </p:nvSpPr>
        <p:spPr>
          <a:xfrm>
            <a:off x="250551" y="1294617"/>
            <a:ext cx="2745000" cy="15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5</a:t>
            </a:r>
          </a:p>
        </p:txBody>
      </p:sp>
      <p:cxnSp>
        <p:nvCxnSpPr>
          <p:cNvPr id="198" name="Shape 198"/>
          <p:cNvCxnSpPr/>
          <p:nvPr/>
        </p:nvCxnSpPr>
        <p:spPr>
          <a:xfrm>
            <a:off x="3280400" y="2566150"/>
            <a:ext cx="5428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04" name="Shape 204"/>
          <p:cNvSpPr txBox="1"/>
          <p:nvPr/>
        </p:nvSpPr>
        <p:spPr>
          <a:xfrm>
            <a:off x="398400" y="868047"/>
            <a:ext cx="8347200" cy="3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Yo Soy un Greenlet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/>
        </p:nvSpPr>
        <p:spPr>
          <a:xfrm>
            <a:off x="364450" y="356150"/>
            <a:ext cx="3837900" cy="42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import gevent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from gevent import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Greenlet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class YoSoyUnGreenlet(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Greenlet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def __init__(self, message, n):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Greenlet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.__init__(self)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    self.message = message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    self.n = n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666A7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def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_run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(self):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    print(self.message)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    gevent.sleep(self.n)</a:t>
            </a:r>
          </a:p>
        </p:txBody>
      </p:sp>
      <p:sp>
        <p:nvSpPr>
          <p:cNvPr id="210" name="Shape 210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11" name="Shape 211"/>
          <p:cNvSpPr txBox="1"/>
          <p:nvPr/>
        </p:nvSpPr>
        <p:spPr>
          <a:xfrm>
            <a:off x="4341925" y="2032550"/>
            <a:ext cx="41535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yo = YoSoyUnGreenlet("PyconAr 2016", 3)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yo.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start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yo.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join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5956050" y="3334575"/>
            <a:ext cx="2763300" cy="1244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PyConAr 2016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18" name="Shape 218"/>
          <p:cNvSpPr txBox="1"/>
          <p:nvPr/>
        </p:nvSpPr>
        <p:spPr>
          <a:xfrm>
            <a:off x="398400" y="868047"/>
            <a:ext cx="8347200" cy="3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Estados de un Greenlet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24" name="Shape 224"/>
          <p:cNvSpPr txBox="1"/>
          <p:nvPr/>
        </p:nvSpPr>
        <p:spPr>
          <a:xfrm>
            <a:off x="268145" y="1499150"/>
            <a:ext cx="6056700" cy="29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Consolas"/>
              <a:buChar char="●"/>
            </a:pPr>
            <a:r>
              <a:rPr lang="en"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started - bool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Consolas"/>
              <a:buChar char="●"/>
            </a:pPr>
            <a:r>
              <a:rPr lang="en"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ready() - bool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Consolas"/>
              <a:buChar char="●"/>
            </a:pPr>
            <a:r>
              <a:rPr lang="en"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successful() - bool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Consolas"/>
              <a:buChar char="●"/>
            </a:pPr>
            <a:r>
              <a:rPr lang="en"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value - the return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Consolas"/>
              <a:buChar char="●"/>
            </a:pPr>
            <a:r>
              <a:rPr lang="en"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exception - the exception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A73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Shape 225"/>
          <p:cNvSpPr txBox="1"/>
          <p:nvPr/>
        </p:nvSpPr>
        <p:spPr>
          <a:xfrm>
            <a:off x="364450" y="460850"/>
            <a:ext cx="57576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282C35"/>
                </a:solidFill>
                <a:latin typeface="Lato"/>
                <a:ea typeface="Lato"/>
                <a:cs typeface="Lato"/>
                <a:sym typeface="Lato"/>
              </a:rPr>
              <a:t>Estados de un </a:t>
            </a:r>
            <a:r>
              <a:rPr lang="en" sz="2400">
                <a:solidFill>
                  <a:srgbClr val="282C35"/>
                </a:solidFill>
                <a:latin typeface="Lato"/>
                <a:ea typeface="Lato"/>
                <a:cs typeface="Lato"/>
                <a:sym typeface="Lato"/>
              </a:rPr>
              <a:t>Greenlet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yoda1.gif" id="231" name="Shape 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37" name="Shape 237"/>
          <p:cNvSpPr/>
          <p:nvPr/>
        </p:nvSpPr>
        <p:spPr>
          <a:xfrm>
            <a:off x="-25425" y="-16950"/>
            <a:ext cx="9211800" cy="5203500"/>
          </a:xfrm>
          <a:prstGeom prst="rect">
            <a:avLst/>
          </a:prstGeom>
          <a:solidFill>
            <a:srgbClr val="282C3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 txBox="1"/>
          <p:nvPr/>
        </p:nvSpPr>
        <p:spPr>
          <a:xfrm>
            <a:off x="3208800" y="2587477"/>
            <a:ext cx="5499900" cy="20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Signals y Timeouts</a:t>
            </a:r>
          </a:p>
        </p:txBody>
      </p:sp>
      <p:sp>
        <p:nvSpPr>
          <p:cNvPr id="239" name="Shape 239"/>
          <p:cNvSpPr txBox="1"/>
          <p:nvPr/>
        </p:nvSpPr>
        <p:spPr>
          <a:xfrm>
            <a:off x="250551" y="1294617"/>
            <a:ext cx="2745000" cy="15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6</a:t>
            </a:r>
          </a:p>
        </p:txBody>
      </p:sp>
      <p:cxnSp>
        <p:nvCxnSpPr>
          <p:cNvPr id="240" name="Shape 240"/>
          <p:cNvCxnSpPr/>
          <p:nvPr/>
        </p:nvCxnSpPr>
        <p:spPr>
          <a:xfrm>
            <a:off x="3280400" y="2566150"/>
            <a:ext cx="5428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/>
        </p:nvSpPr>
        <p:spPr>
          <a:xfrm>
            <a:off x="364450" y="1061250"/>
            <a:ext cx="2786099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282C35"/>
                </a:solidFill>
                <a:latin typeface="Lato"/>
                <a:ea typeface="Lato"/>
                <a:cs typeface="Lato"/>
                <a:sym typeface="Lato"/>
              </a:rPr>
              <a:t>Agenda</a:t>
            </a:r>
          </a:p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266832" y="469750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0" name="Shape 50"/>
          <p:cNvSpPr txBox="1"/>
          <p:nvPr/>
        </p:nvSpPr>
        <p:spPr>
          <a:xfrm>
            <a:off x="3123898" y="1134724"/>
            <a:ext cx="5587799" cy="3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2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AutoNum type="arabicPeriod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Mi Problema</a:t>
            </a:r>
          </a:p>
          <a:p>
            <a:pPr indent="-342900" lvl="0" marL="457200" rtl="0">
              <a:lnSpc>
                <a:spcPct val="12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AutoNum type="arabicPeriod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Opciones</a:t>
            </a:r>
          </a:p>
          <a:p>
            <a:pPr indent="-342900" lvl="0" marL="457200" rtl="0">
              <a:lnSpc>
                <a:spcPct val="12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AutoNum type="arabicPeriod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El Gevent</a:t>
            </a:r>
          </a:p>
          <a:p>
            <a:pPr indent="-342900" lvl="0" marL="457200" rtl="0">
              <a:lnSpc>
                <a:spcPct val="12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AutoNum type="arabicPeriod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Determinismo</a:t>
            </a:r>
          </a:p>
          <a:p>
            <a:pPr indent="-342900" lvl="0" marL="457200" rtl="0">
              <a:lnSpc>
                <a:spcPct val="12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AutoNum type="arabicPeriod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Greenlet</a:t>
            </a:r>
          </a:p>
          <a:p>
            <a:pPr indent="-342900" lvl="0" marL="457200" rtl="0">
              <a:lnSpc>
                <a:spcPct val="12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AutoNum type="arabicPeriod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Signals y Timeouts</a:t>
            </a:r>
          </a:p>
          <a:p>
            <a:pPr indent="-342900" lvl="0" marL="457200" rtl="0">
              <a:lnSpc>
                <a:spcPct val="12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AutoNum type="arabicPeriod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Colas</a:t>
            </a:r>
          </a:p>
          <a:p>
            <a:pPr indent="-342900" lvl="0" marL="457200" rtl="0">
              <a:lnSpc>
                <a:spcPct val="12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AutoNum type="arabicPeriod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Gevent + Flask</a:t>
            </a:r>
          </a:p>
          <a:p>
            <a:pPr lvl="0" rtl="0">
              <a:lnSpc>
                <a:spcPct val="12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46" name="Shape 246"/>
          <p:cNvSpPr txBox="1"/>
          <p:nvPr/>
        </p:nvSpPr>
        <p:spPr>
          <a:xfrm>
            <a:off x="398400" y="868047"/>
            <a:ext cx="8347200" cy="3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Una vida sin zombies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/>
        </p:nvSpPr>
        <p:spPr>
          <a:xfrm>
            <a:off x="364450" y="356150"/>
            <a:ext cx="4008600" cy="42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import gevent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signal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def run_forever():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gevent.sleep(1000)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if __name__ == '__main__':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gevent.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signal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</a:p>
          <a:p>
            <a:pPr indent="457200" lvl="0" marL="457200" rtl="0">
              <a:lnSpc>
                <a:spcPct val="150000"/>
              </a:lnSpc>
              <a:spcBef>
                <a:spcPts val="0"/>
              </a:spcBef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signal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SIGQUIT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indent="457200" lvl="0" marL="4572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gevent.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kill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thread = gevent.spawn(run_forever)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thread.join()</a:t>
            </a:r>
          </a:p>
        </p:txBody>
      </p:sp>
      <p:sp>
        <p:nvSpPr>
          <p:cNvPr id="252" name="Shape 252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53" name="Shape 253"/>
          <p:cNvSpPr txBox="1"/>
          <p:nvPr/>
        </p:nvSpPr>
        <p:spPr>
          <a:xfrm>
            <a:off x="4617425" y="356150"/>
            <a:ext cx="4008600" cy="42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import gevent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from gevent import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Timeout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time_to_wait = 5  # seconds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class TooLong(Exception):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pass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666A7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with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Timeout</a:t>
            </a: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(time_to_wait, TooLong):</a:t>
            </a:r>
            <a:b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rPr>
              <a:t>    gevent.sleep(10)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foto2.gif" id="259" name="Shape 259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-23877" y="-23873"/>
            <a:ext cx="9186445" cy="516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65" name="Shape 265"/>
          <p:cNvSpPr/>
          <p:nvPr/>
        </p:nvSpPr>
        <p:spPr>
          <a:xfrm>
            <a:off x="-25425" y="-16950"/>
            <a:ext cx="9211800" cy="5203500"/>
          </a:xfrm>
          <a:prstGeom prst="rect">
            <a:avLst/>
          </a:prstGeom>
          <a:solidFill>
            <a:srgbClr val="282C3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 txBox="1"/>
          <p:nvPr/>
        </p:nvSpPr>
        <p:spPr>
          <a:xfrm>
            <a:off x="3208800" y="2587477"/>
            <a:ext cx="5499900" cy="20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Colas</a:t>
            </a:r>
          </a:p>
        </p:txBody>
      </p:sp>
      <p:sp>
        <p:nvSpPr>
          <p:cNvPr id="267" name="Shape 267"/>
          <p:cNvSpPr txBox="1"/>
          <p:nvPr/>
        </p:nvSpPr>
        <p:spPr>
          <a:xfrm>
            <a:off x="250551" y="1294617"/>
            <a:ext cx="2745000" cy="15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7</a:t>
            </a:r>
          </a:p>
        </p:txBody>
      </p:sp>
      <p:cxnSp>
        <p:nvCxnSpPr>
          <p:cNvPr id="268" name="Shape 268"/>
          <p:cNvCxnSpPr/>
          <p:nvPr/>
        </p:nvCxnSpPr>
        <p:spPr>
          <a:xfrm>
            <a:off x="3280400" y="2566150"/>
            <a:ext cx="5428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yoda5.gif"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80" name="Shape 280"/>
          <p:cNvSpPr/>
          <p:nvPr/>
        </p:nvSpPr>
        <p:spPr>
          <a:xfrm>
            <a:off x="-25425" y="-16950"/>
            <a:ext cx="9211800" cy="5203500"/>
          </a:xfrm>
          <a:prstGeom prst="rect">
            <a:avLst/>
          </a:prstGeom>
          <a:solidFill>
            <a:srgbClr val="282C3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" name="Shape 281"/>
          <p:cNvSpPr txBox="1"/>
          <p:nvPr/>
        </p:nvSpPr>
        <p:spPr>
          <a:xfrm>
            <a:off x="3208800" y="2587477"/>
            <a:ext cx="5499900" cy="20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Gevent + Flask</a:t>
            </a:r>
          </a:p>
        </p:txBody>
      </p:sp>
      <p:sp>
        <p:nvSpPr>
          <p:cNvPr id="282" name="Shape 282"/>
          <p:cNvSpPr txBox="1"/>
          <p:nvPr/>
        </p:nvSpPr>
        <p:spPr>
          <a:xfrm>
            <a:off x="250551" y="1294617"/>
            <a:ext cx="2745000" cy="15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8</a:t>
            </a:r>
          </a:p>
        </p:txBody>
      </p:sp>
      <p:cxnSp>
        <p:nvCxnSpPr>
          <p:cNvPr id="283" name="Shape 283"/>
          <p:cNvCxnSpPr/>
          <p:nvPr/>
        </p:nvCxnSpPr>
        <p:spPr>
          <a:xfrm>
            <a:off x="3280400" y="2566150"/>
            <a:ext cx="5428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yoda.gif" id="289" name="Shape 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1000"/>
              <a:t>‹#›</a:t>
            </a:fld>
          </a:p>
        </p:txBody>
      </p:sp>
      <p:pic>
        <p:nvPicPr>
          <p:cNvPr descr="EB_orange_gradient_02.5.jpg" id="295" name="Shape 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200"/>
            <a:ext cx="9143994" cy="5217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Shape 296"/>
          <p:cNvSpPr txBox="1"/>
          <p:nvPr/>
        </p:nvSpPr>
        <p:spPr>
          <a:xfrm>
            <a:off x="1138725" y="307875"/>
            <a:ext cx="5711400" cy="32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May the Gevent be with you</a:t>
            </a: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pic>
        <p:nvPicPr>
          <p:cNvPr id="297" name="Shape 2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571" y="495519"/>
            <a:ext cx="447675" cy="3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Shape 298"/>
          <p:cNvSpPr txBox="1"/>
          <p:nvPr/>
        </p:nvSpPr>
        <p:spPr>
          <a:xfrm>
            <a:off x="1179955" y="3712500"/>
            <a:ext cx="40947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—Vinicius Pacheco Kenobi, PyConAr 2016</a:t>
            </a:r>
          </a:p>
          <a:p>
            <a:pPr lvl="0" rtl="0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/>
          <p:nvPr>
            <p:ph idx="12" type="sldNum"/>
          </p:nvPr>
        </p:nvSpPr>
        <p:spPr>
          <a:xfrm>
            <a:off x="8266832" y="469750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EB_orange_gradient_02.5.jpg" id="304" name="Shape 3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3" cy="51890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5" name="Shape 305"/>
          <p:cNvCxnSpPr/>
          <p:nvPr/>
        </p:nvCxnSpPr>
        <p:spPr>
          <a:xfrm>
            <a:off x="466100" y="2508525"/>
            <a:ext cx="8194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6" name="Shape 306"/>
          <p:cNvSpPr txBox="1"/>
          <p:nvPr/>
        </p:nvSpPr>
        <p:spPr>
          <a:xfrm>
            <a:off x="367137" y="2508525"/>
            <a:ext cx="8223300" cy="784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Thank you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4294967295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6" name="Shape 56"/>
          <p:cNvSpPr/>
          <p:nvPr/>
        </p:nvSpPr>
        <p:spPr>
          <a:xfrm>
            <a:off x="-25425" y="-16950"/>
            <a:ext cx="9211800" cy="5203500"/>
          </a:xfrm>
          <a:prstGeom prst="rect">
            <a:avLst/>
          </a:prstGeom>
          <a:solidFill>
            <a:srgbClr val="282C3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/>
        </p:nvSpPr>
        <p:spPr>
          <a:xfrm>
            <a:off x="3208800" y="2587477"/>
            <a:ext cx="5499899" cy="20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 Problema</a:t>
            </a:r>
          </a:p>
        </p:txBody>
      </p:sp>
      <p:sp>
        <p:nvSpPr>
          <p:cNvPr id="58" name="Shape 58"/>
          <p:cNvSpPr txBox="1"/>
          <p:nvPr/>
        </p:nvSpPr>
        <p:spPr>
          <a:xfrm>
            <a:off x="250551" y="1294617"/>
            <a:ext cx="2745000" cy="1527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1</a:t>
            </a:r>
          </a:p>
        </p:txBody>
      </p:sp>
      <p:cxnSp>
        <p:nvCxnSpPr>
          <p:cNvPr id="59" name="Shape 59"/>
          <p:cNvCxnSpPr/>
          <p:nvPr/>
        </p:nvCxnSpPr>
        <p:spPr>
          <a:xfrm>
            <a:off x="3280400" y="2566150"/>
            <a:ext cx="5428199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foto1.jpg" id="65" name="Shape 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3877" y="-23873"/>
            <a:ext cx="9186446" cy="5167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71" name="Shape 71"/>
          <p:cNvSpPr txBox="1"/>
          <p:nvPr/>
        </p:nvSpPr>
        <p:spPr>
          <a:xfrm>
            <a:off x="398400" y="868047"/>
            <a:ext cx="8347200" cy="3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Blocking </a:t>
            </a:r>
            <a:r>
              <a:rPr lang="en" sz="3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I/O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77" name="Shape 77"/>
          <p:cNvSpPr txBox="1"/>
          <p:nvPr/>
        </p:nvSpPr>
        <p:spPr>
          <a:xfrm>
            <a:off x="268145" y="1499150"/>
            <a:ext cx="6056700" cy="29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Protocolo HTTP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Archivos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Databases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Sockets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Colas…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A73"/>
              </a:buClr>
              <a:buSzPct val="100000"/>
              <a:buFont typeface="Lato"/>
              <a:buChar char="●"/>
            </a:pPr>
            <a:r>
              <a:rPr lang="en" sz="1800">
                <a:solidFill>
                  <a:srgbClr val="666A73"/>
                </a:solidFill>
                <a:latin typeface="Lato"/>
                <a:ea typeface="Lato"/>
                <a:cs typeface="Lato"/>
                <a:sym typeface="Lato"/>
              </a:rPr>
              <a:t>...Todas las cosas que aguardan respuesta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" name="Shape 78"/>
          <p:cNvSpPr txBox="1"/>
          <p:nvPr/>
        </p:nvSpPr>
        <p:spPr>
          <a:xfrm>
            <a:off x="364450" y="460850"/>
            <a:ext cx="57576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282C35"/>
                </a:solidFill>
                <a:latin typeface="Lato"/>
                <a:ea typeface="Lato"/>
                <a:cs typeface="Lato"/>
                <a:sym typeface="Lato"/>
              </a:rPr>
              <a:t>Blocking I/O: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4294967295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4" name="Shape 84"/>
          <p:cNvSpPr/>
          <p:nvPr/>
        </p:nvSpPr>
        <p:spPr>
          <a:xfrm>
            <a:off x="-25425" y="-16950"/>
            <a:ext cx="9211800" cy="5203500"/>
          </a:xfrm>
          <a:prstGeom prst="rect">
            <a:avLst/>
          </a:prstGeom>
          <a:solidFill>
            <a:srgbClr val="282C3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 txBox="1"/>
          <p:nvPr/>
        </p:nvSpPr>
        <p:spPr>
          <a:xfrm>
            <a:off x="3208800" y="2587477"/>
            <a:ext cx="5499900" cy="20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Opciones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250551" y="1294617"/>
            <a:ext cx="2745000" cy="15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2</a:t>
            </a:r>
          </a:p>
        </p:txBody>
      </p:sp>
      <p:cxnSp>
        <p:nvCxnSpPr>
          <p:cNvPr id="87" name="Shape 87"/>
          <p:cNvCxnSpPr/>
          <p:nvPr/>
        </p:nvCxnSpPr>
        <p:spPr>
          <a:xfrm>
            <a:off x="3280400" y="2566150"/>
            <a:ext cx="5428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2" type="sldNum"/>
          </p:nvPr>
        </p:nvSpPr>
        <p:spPr>
          <a:xfrm>
            <a:off x="8266832" y="469750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93" name="Shape 93"/>
          <p:cNvSpPr txBox="1"/>
          <p:nvPr/>
        </p:nvSpPr>
        <p:spPr>
          <a:xfrm>
            <a:off x="398400" y="868047"/>
            <a:ext cx="83472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POC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398400" y="2254647"/>
            <a:ext cx="83472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Programación Orientada a Capitalismo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